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70" r:id="rId5"/>
    <p:sldId id="260" r:id="rId6"/>
    <p:sldId id="271" r:id="rId7"/>
    <p:sldId id="261" r:id="rId8"/>
    <p:sldId id="262" r:id="rId9"/>
    <p:sldId id="263" r:id="rId10"/>
  </p:sldIdLst>
  <p:sldSz cx="13004800" cy="9753600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5345C-EDA5-4ECF-A2E8-DA1E786769E9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BB963-4737-4E8F-AEFB-9F09C09A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8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2" name="Shape 242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1067445" y="3880085"/>
            <a:ext cx="10869911" cy="1834445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1270000" y="2590800"/>
            <a:ext cx="10464800" cy="1289286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arning Tar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71501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spcBef>
                <a:spcPts val="3200"/>
              </a:spcBef>
              <a:buSzTx/>
              <a:buNone/>
              <a:defRPr sz="2800"/>
            </a:lvl1pPr>
            <a:lvl2pPr marL="747888" indent="-493888">
              <a:spcBef>
                <a:spcPts val="3200"/>
              </a:spcBef>
              <a:buSzPct val="100000"/>
              <a:buAutoNum type="arabicPeriod"/>
              <a:defRPr sz="2800"/>
            </a:lvl2pPr>
            <a:lvl3pPr marL="620888" indent="-493888">
              <a:spcBef>
                <a:spcPts val="3200"/>
              </a:spcBef>
              <a:buSzPct val="100000"/>
              <a:buAutoNum type="arabicPeriod"/>
              <a:defRPr sz="2800"/>
            </a:lvl3pPr>
            <a:lvl4pPr marL="2398888" indent="-493888">
              <a:spcBef>
                <a:spcPts val="3200"/>
              </a:spcBef>
              <a:buSzPct val="100000"/>
              <a:buAutoNum type="arabicPeriod"/>
              <a:defRPr sz="2800"/>
            </a:lvl4pPr>
            <a:lvl5pPr marL="3033888" indent="-493888">
              <a:spcBef>
                <a:spcPts val="3200"/>
              </a:spcBef>
              <a:buSzPct val="100000"/>
              <a:buAutoNum type="arabicPeriod"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Shape 146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3" name="Shape 173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81" name="Shape 18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2" name="Shape 182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1" name="Shape 191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207" name="Shape 20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8" name="Shape 208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216" name="Shape 2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7" name="Shape 217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/>
          </p:cNvSpPr>
          <p:nvPr>
            <p:ph type="title"/>
          </p:nvPr>
        </p:nvSpPr>
        <p:spPr>
          <a:xfrm>
            <a:off x="650238" y="130951"/>
            <a:ext cx="11704324" cy="2144890"/>
          </a:xfrm>
          <a:prstGeom prst="rect">
            <a:avLst/>
          </a:prstGeom>
        </p:spPr>
        <p:txBody>
          <a:bodyPr lIns="65022" tIns="65022" rIns="65022" bIns="65022">
            <a:noAutofit/>
          </a:bodyPr>
          <a:lstStyle>
            <a:lvl1pPr defTabSz="91440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25" name="Shape 225"/>
          <p:cNvSpPr>
            <a:spLocks noGrp="1"/>
          </p:cNvSpPr>
          <p:nvPr>
            <p:ph type="body" idx="1"/>
          </p:nvPr>
        </p:nvSpPr>
        <p:spPr>
          <a:xfrm>
            <a:off x="650238" y="2275838"/>
            <a:ext cx="11704324" cy="7477764"/>
          </a:xfrm>
          <a:prstGeom prst="rect">
            <a:avLst/>
          </a:prstGeom>
        </p:spPr>
        <p:txBody>
          <a:bodyPr lIns="65022" tIns="65022" rIns="65022" bIns="65022" anchor="t">
            <a:noAutofit/>
          </a:bodyPr>
          <a:lstStyle>
            <a:lvl1pPr marL="471487" indent="-471487" defTabSz="914400">
              <a:spcBef>
                <a:spcPts val="7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906234" indent="-449034" defTabSz="914400">
              <a:spcBef>
                <a:spcPts val="7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indent="-419100" defTabSz="914400">
              <a:spcBef>
                <a:spcPts val="7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1874520" indent="-502919" defTabSz="914400">
              <a:spcBef>
                <a:spcPts val="7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331720" indent="-502920" defTabSz="914400">
              <a:spcBef>
                <a:spcPts val="7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6" name="Shape 226"/>
          <p:cNvSpPr>
            <a:spLocks noGrp="1"/>
          </p:cNvSpPr>
          <p:nvPr>
            <p:ph type="sldNum" sz="quarter" idx="2"/>
          </p:nvPr>
        </p:nvSpPr>
        <p:spPr>
          <a:xfrm>
            <a:off x="9320106" y="9114112"/>
            <a:ext cx="3034456" cy="371347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234" name="Shape 2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5" name="Shape 235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65022" tIns="65022" rIns="65022" bIns="65022" anchor="ctr"/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1" r:id="rId19"/>
    <p:sldLayoutId id="2147483672" r:id="rId20"/>
    <p:sldLayoutId id="2147483673" r:id="rId21"/>
    <p:sldLayoutId id="2147483674" r:id="rId2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571189" y="632851"/>
            <a:ext cx="11862421" cy="136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0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MACROMOLECULES</a:t>
            </a:r>
          </a:p>
        </p:txBody>
      </p:sp>
      <p:pic>
        <p:nvPicPr>
          <p:cNvPr id="245" name="FFB4E73A-B553-4EE5-BF4F-7A7B4BE2182D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80308" y="2708802"/>
            <a:ext cx="9844184" cy="65688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xfrm>
            <a:off x="952500" y="115464"/>
            <a:ext cx="11099800" cy="2159001"/>
          </a:xfrm>
          <a:prstGeom prst="rect">
            <a:avLst/>
          </a:prstGeom>
        </p:spPr>
        <p:txBody>
          <a:bodyPr/>
          <a:lstStyle>
            <a:lvl1pPr defTabSz="566673">
              <a:defRPr sz="69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600"/>
            </a:pPr>
            <a:r>
              <a:rPr sz="6900"/>
              <a:t>Announcements 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838300" y="2819400"/>
            <a:ext cx="11769674" cy="6562167"/>
          </a:xfrm>
          <a:prstGeom prst="rect">
            <a:avLst/>
          </a:prstGeom>
        </p:spPr>
        <p:txBody>
          <a:bodyPr/>
          <a:lstStyle>
            <a:lvl1pPr marL="987776" indent="-987776" algn="ctr">
              <a:buClr>
                <a:schemeClr val="accent5"/>
              </a:buClr>
              <a:buSzPct val="100000"/>
              <a:buAutoNum type="arabicPeriod"/>
              <a:defRPr sz="3600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chemeClr val="accent5"/>
                </a:solidFill>
              </a:rPr>
              <a:t>Lab</a:t>
            </a:r>
            <a:r>
              <a:rPr lang="en-US" sz="3600" dirty="0" smtClean="0">
                <a:solidFill>
                  <a:schemeClr val="accent5"/>
                </a:solidFill>
              </a:rPr>
              <a:t> Wednesday</a:t>
            </a:r>
            <a:r>
              <a:rPr sz="3600" dirty="0" smtClean="0">
                <a:solidFill>
                  <a:schemeClr val="accent5"/>
                </a:solidFill>
              </a:rPr>
              <a:t> </a:t>
            </a:r>
            <a:r>
              <a:rPr sz="3600" dirty="0">
                <a:solidFill>
                  <a:schemeClr val="accent5"/>
                </a:solidFill>
              </a:rPr>
              <a:t>– Extra Credit: bring in a food to test: MUST BE </a:t>
            </a:r>
            <a:r>
              <a:rPr sz="3600" dirty="0" smtClean="0">
                <a:solidFill>
                  <a:schemeClr val="accent5"/>
                </a:solidFill>
              </a:rPr>
              <a:t>DR</a:t>
            </a:r>
            <a:r>
              <a:rPr lang="en-US" sz="3600" dirty="0" smtClean="0">
                <a:solidFill>
                  <a:schemeClr val="accent5"/>
                </a:solidFill>
              </a:rPr>
              <a:t>Y and cannot not contain nuts</a:t>
            </a:r>
            <a:endParaRPr sz="36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800"/>
            </a:pPr>
            <a:r>
              <a:rPr sz="8000"/>
              <a:t>Macromolecules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331654" y="2480324"/>
            <a:ext cx="12673146" cy="6903341"/>
          </a:xfrm>
          <a:prstGeom prst="rect">
            <a:avLst/>
          </a:prstGeom>
        </p:spPr>
        <p:txBody>
          <a:bodyPr/>
          <a:lstStyle/>
          <a:p>
            <a:pPr marL="0" lvl="3" indent="541780" defTabSz="461518">
              <a:spcBef>
                <a:spcPts val="3300"/>
              </a:spcBef>
              <a:buSzTx/>
              <a:buNone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 b="1"/>
              <a:t>4 Types:</a:t>
            </a:r>
          </a:p>
          <a:p>
            <a:pPr marL="1198383" indent="-1198383" defTabSz="461518">
              <a:spcBef>
                <a:spcPts val="3300"/>
              </a:spcBef>
              <a:buSzPct val="100000"/>
              <a:buAutoNum type="arabicPeriod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/>
              <a:t>Carbohydrates</a:t>
            </a:r>
          </a:p>
          <a:p>
            <a:pPr marL="1198383" indent="-1198383" defTabSz="461518">
              <a:spcBef>
                <a:spcPts val="3300"/>
              </a:spcBef>
              <a:buSzPct val="100000"/>
              <a:buAutoNum type="arabicPeriod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/>
              <a:t>Lipids</a:t>
            </a:r>
          </a:p>
          <a:p>
            <a:pPr marL="1198383" indent="-1198383" defTabSz="461518">
              <a:spcBef>
                <a:spcPts val="3300"/>
              </a:spcBef>
              <a:buSzPct val="100000"/>
              <a:buAutoNum type="arabicPeriod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/>
              <a:t>Proteins</a:t>
            </a:r>
          </a:p>
          <a:p>
            <a:pPr marL="1198383" indent="-1198383" defTabSz="461518">
              <a:spcBef>
                <a:spcPts val="3300"/>
              </a:spcBef>
              <a:buSzPct val="100000"/>
              <a:buAutoNum type="arabicPeriod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/>
              <a:t>Nucleic Acids</a:t>
            </a:r>
          </a:p>
          <a:p>
            <a:pPr marL="1504950" lvl="2" indent="-501650" defTabSz="461518">
              <a:spcBef>
                <a:spcPts val="3300"/>
              </a:spcBef>
              <a:buSzPct val="100000"/>
              <a:buAutoNum type="arabicPeriod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2800"/>
          </a:p>
          <a:p>
            <a:pPr marL="0" indent="0" defTabSz="461518">
              <a:spcBef>
                <a:spcPts val="3300"/>
              </a:spcBef>
              <a:buSzTx/>
              <a:buNone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/>
              <a:t>** All are large molecules created by joining together small ones **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6700"/>
              <a:t>How do we measure energy from food?</a:t>
            </a:r>
          </a:p>
        </p:txBody>
      </p:sp>
      <p:graphicFrame>
        <p:nvGraphicFramePr>
          <p:cNvPr id="63" name="Table 63"/>
          <p:cNvGraphicFramePr/>
          <p:nvPr/>
        </p:nvGraphicFramePr>
        <p:xfrm>
          <a:off x="1571412" y="2973364"/>
          <a:ext cx="9861972" cy="520192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93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8880"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r>
                        <a:rPr sz="2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</a:t>
                      </a:r>
                      <a:r>
                        <a:rPr sz="20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MACROMOLECULES</a:t>
                      </a:r>
                    </a:p>
                  </a:txBody>
                  <a:tcPr marL="45710" marR="45710" marT="45710" marB="4571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500"/>
                        </a:spcBef>
                        <a:defRPr sz="1800" b="0" i="0"/>
                      </a:pPr>
                      <a:r>
                        <a:rPr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Number of calories it provides</a:t>
                      </a:r>
                    </a:p>
                  </a:txBody>
                  <a:tcPr marL="45710" marR="45710" marT="45710" marB="4571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452"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r>
                        <a:rPr sz="2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Carbohydrates</a:t>
                      </a:r>
                    </a:p>
                  </a:txBody>
                  <a:tcPr marL="45710" marR="45710" marT="45710" marB="4571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/>
                    </a:p>
                  </a:txBody>
                  <a:tcPr marL="45710" marR="45710" marT="45710" marB="4571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96"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r>
                        <a:rPr sz="2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Proteins</a:t>
                      </a:r>
                    </a:p>
                  </a:txBody>
                  <a:tcPr marL="45710" marR="45710" marT="45710" marB="4571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/>
                    </a:p>
                  </a:txBody>
                  <a:tcPr marL="45710" marR="45710" marT="45710" marB="4571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96"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r>
                        <a:rPr sz="2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Lipids</a:t>
                      </a:r>
                    </a:p>
                  </a:txBody>
                  <a:tcPr marL="45710" marR="45710" marT="45710" marB="4571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/>
                    </a:p>
                  </a:txBody>
                  <a:tcPr marL="45710" marR="45710" marT="45710" marB="4571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196"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r>
                        <a:rPr sz="2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Nucleic Acids</a:t>
                      </a:r>
                    </a:p>
                  </a:txBody>
                  <a:tcPr marL="45710" marR="45710" marT="45710" marB="4571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/>
                    </a:p>
                  </a:txBody>
                  <a:tcPr marL="45710" marR="45710" marT="45710" marB="4571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" name="Shape 64"/>
          <p:cNvSpPr/>
          <p:nvPr/>
        </p:nvSpPr>
        <p:spPr>
          <a:xfrm>
            <a:off x="2397200" y="8561213"/>
            <a:ext cx="8210402" cy="615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Times New Roman"/>
                <a:ea typeface="Times New Roman"/>
                <a:cs typeface="Times New Roman"/>
                <a:sym typeface="Times New Roman"/>
              </a:rPr>
              <a:t>Energy gained by consuming food = </a:t>
            </a:r>
            <a:r>
              <a:rPr sz="3600" b="1">
                <a:latin typeface="Times New Roman"/>
                <a:ea typeface="Times New Roman"/>
                <a:cs typeface="Times New Roman"/>
                <a:sym typeface="Times New Roman"/>
              </a:rPr>
              <a:t>calorie</a:t>
            </a:r>
          </a:p>
        </p:txBody>
      </p:sp>
    </p:spTree>
    <p:extLst>
      <p:ext uri="{BB962C8B-B14F-4D97-AF65-F5344CB8AC3E}">
        <p14:creationId xmlns:p14="http://schemas.microsoft.com/office/powerpoint/2010/main" val="11380402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654">
              <a:srgbClr val="EEEAE4"/>
            </a:gs>
            <a:gs pos="100000">
              <a:srgbClr val="8287DD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8000"/>
              <a:t>Carbohydrates</a:t>
            </a:r>
          </a:p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500" i="1"/>
              <a:t>** Also called saccharides **</a:t>
            </a:r>
          </a:p>
        </p:txBody>
      </p:sp>
      <p:sp>
        <p:nvSpPr>
          <p:cNvPr id="260" name="Shape 260"/>
          <p:cNvSpPr>
            <a:spLocks noGrp="1"/>
          </p:cNvSpPr>
          <p:nvPr>
            <p:ph type="body" sz="half" idx="1"/>
          </p:nvPr>
        </p:nvSpPr>
        <p:spPr>
          <a:xfrm>
            <a:off x="952500" y="2155877"/>
            <a:ext cx="11099800" cy="3600386"/>
          </a:xfrm>
          <a:prstGeom prst="rect">
            <a:avLst/>
          </a:prstGeom>
        </p:spPr>
        <p:txBody>
          <a:bodyPr/>
          <a:lstStyle/>
          <a:p>
            <a:pPr marL="889000" indent="-889000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600"/>
              <a:t>Carbon, Hydrogen, Oxygen</a:t>
            </a:r>
            <a:br>
              <a:rPr sz="3600"/>
            </a:br>
            <a:r>
              <a:rPr sz="3600"/>
              <a:t>    1 C   :     2 H       :    1 O    = ratio</a:t>
            </a:r>
          </a:p>
          <a:p>
            <a:pPr marL="889000" indent="-889000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600"/>
              <a:t>Roles: energy, digestion, absorption, eliminates toxins/waste</a:t>
            </a:r>
          </a:p>
        </p:txBody>
      </p:sp>
      <p:grpSp>
        <p:nvGrpSpPr>
          <p:cNvPr id="273" name="Group 273"/>
          <p:cNvGrpSpPr/>
          <p:nvPr/>
        </p:nvGrpSpPr>
        <p:grpSpPr>
          <a:xfrm>
            <a:off x="832530" y="5478577"/>
            <a:ext cx="11546318" cy="3840053"/>
            <a:chOff x="0" y="35111"/>
            <a:chExt cx="11546316" cy="3840051"/>
          </a:xfrm>
        </p:grpSpPr>
        <p:sp>
          <p:nvSpPr>
            <p:cNvPr id="261" name="Shape 261"/>
            <p:cNvSpPr/>
            <p:nvPr/>
          </p:nvSpPr>
          <p:spPr>
            <a:xfrm>
              <a:off x="5572454" y="1025331"/>
              <a:ext cx="990602" cy="68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5400" y="0"/>
                  </a:lnTo>
                  <a:lnTo>
                    <a:pt x="16200" y="0"/>
                  </a:lnTo>
                  <a:lnTo>
                    <a:pt x="21600" y="10800"/>
                  </a:lnTo>
                  <a:lnTo>
                    <a:pt x="16200" y="21600"/>
                  </a:lnTo>
                  <a:lnTo>
                    <a:pt x="5400" y="21600"/>
                  </a:lnTo>
                  <a:close/>
                </a:path>
              </a:pathLst>
            </a:custGeom>
            <a:solidFill>
              <a:srgbClr val="72A376"/>
            </a:solidFill>
            <a:ln w="9525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914400"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endParaRPr/>
            </a:p>
          </p:txBody>
        </p:sp>
        <p:grpSp>
          <p:nvGrpSpPr>
            <p:cNvPr id="264" name="Group 264"/>
            <p:cNvGrpSpPr/>
            <p:nvPr/>
          </p:nvGrpSpPr>
          <p:grpSpPr>
            <a:xfrm>
              <a:off x="5582144" y="2109727"/>
              <a:ext cx="1985317" cy="685803"/>
              <a:chOff x="0" y="0"/>
              <a:chExt cx="1985316" cy="685802"/>
            </a:xfrm>
          </p:grpSpPr>
          <p:sp>
            <p:nvSpPr>
              <p:cNvPr id="262" name="Shape 262"/>
              <p:cNvSpPr/>
              <p:nvPr/>
            </p:nvSpPr>
            <p:spPr>
              <a:xfrm>
                <a:off x="0" y="-1"/>
                <a:ext cx="990602" cy="68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994714" y="-1"/>
                <a:ext cx="990603" cy="685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</p:grpSp>
        <p:grpSp>
          <p:nvGrpSpPr>
            <p:cNvPr id="271" name="Group 271"/>
            <p:cNvGrpSpPr/>
            <p:nvPr/>
          </p:nvGrpSpPr>
          <p:grpSpPr>
            <a:xfrm>
              <a:off x="5665037" y="3189360"/>
              <a:ext cx="5881280" cy="685804"/>
              <a:chOff x="0" y="0"/>
              <a:chExt cx="5881278" cy="685802"/>
            </a:xfrm>
          </p:grpSpPr>
          <p:sp>
            <p:nvSpPr>
              <p:cNvPr id="265" name="Shape 265"/>
              <p:cNvSpPr/>
              <p:nvPr/>
            </p:nvSpPr>
            <p:spPr>
              <a:xfrm>
                <a:off x="-1" y="-1"/>
                <a:ext cx="990602" cy="68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>
                <a:off x="978135" y="-1"/>
                <a:ext cx="990602" cy="68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  <p:sp>
            <p:nvSpPr>
              <p:cNvPr id="267" name="Shape 267"/>
              <p:cNvSpPr/>
              <p:nvPr/>
            </p:nvSpPr>
            <p:spPr>
              <a:xfrm>
                <a:off x="1972848" y="-1"/>
                <a:ext cx="990602" cy="68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  <p:sp>
            <p:nvSpPr>
              <p:cNvPr id="268" name="Shape 268"/>
              <p:cNvSpPr/>
              <p:nvPr/>
            </p:nvSpPr>
            <p:spPr>
              <a:xfrm>
                <a:off x="2934405" y="-1"/>
                <a:ext cx="990603" cy="68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>
                <a:off x="3945697" y="-1"/>
                <a:ext cx="990603" cy="68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4890677" y="-1"/>
                <a:ext cx="990602" cy="685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10800"/>
                    </a:lnTo>
                    <a:lnTo>
                      <a:pt x="16200" y="216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72A376"/>
              </a:solidFill>
              <a:ln w="9525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914400">
                  <a:defRPr sz="240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endParaRPr/>
              </a:p>
            </p:txBody>
          </p:sp>
        </p:grpSp>
        <p:sp>
          <p:nvSpPr>
            <p:cNvPr id="272" name="Shape 272"/>
            <p:cNvSpPr/>
            <p:nvPr/>
          </p:nvSpPr>
          <p:spPr>
            <a:xfrm>
              <a:off x="-1" y="35111"/>
              <a:ext cx="5097811" cy="38159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marL="889000" indent="-889000" algn="l">
                <a:spcBef>
                  <a:spcPts val="4200"/>
                </a:spcBef>
                <a:buSzPct val="75000"/>
                <a:buChar char="•"/>
                <a:defRPr sz="1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 sz="3600"/>
                <a:t>3 types: </a:t>
              </a:r>
            </a:p>
            <a:p>
              <a:pPr marL="2540000" lvl="2" indent="-1270000" algn="l">
                <a:spcBef>
                  <a:spcPts val="4200"/>
                </a:spcBef>
                <a:buSzPct val="100000"/>
                <a:buAutoNum type="arabicPeriod"/>
                <a:defRPr sz="1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 sz="3600"/>
                <a:t>Monosaccharide</a:t>
              </a:r>
            </a:p>
            <a:p>
              <a:pPr marL="2540000" lvl="2" indent="-1270000" algn="l">
                <a:spcBef>
                  <a:spcPts val="4200"/>
                </a:spcBef>
                <a:buSzPct val="100000"/>
                <a:buAutoNum type="arabicPeriod"/>
                <a:defRPr sz="1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 sz="3600"/>
                <a:t>Disaccharide</a:t>
              </a:r>
            </a:p>
            <a:p>
              <a:pPr marL="2540000" lvl="2" indent="-1270000" algn="l">
                <a:spcBef>
                  <a:spcPts val="4200"/>
                </a:spcBef>
                <a:buSzPct val="100000"/>
                <a:buAutoNum type="arabicPeriod"/>
                <a:defRPr sz="1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 sz="3600"/>
                <a:t>Polysaccharide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975359" y="216746"/>
            <a:ext cx="11054082" cy="16256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777240"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5200"/>
              <a:t>Energy Gained From Carbohydrates</a:t>
            </a:r>
          </a:p>
        </p:txBody>
      </p:sp>
      <p:sp>
        <p:nvSpPr>
          <p:cNvPr id="67" name="Shape 67"/>
          <p:cNvSpPr/>
          <p:nvPr/>
        </p:nvSpPr>
        <p:spPr>
          <a:xfrm>
            <a:off x="433493" y="2167465"/>
            <a:ext cx="12029441" cy="157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lvl="0" defTabSz="914400">
              <a:spcBef>
                <a:spcPts val="2100"/>
              </a:spcBef>
              <a:defRPr sz="1800"/>
            </a:pPr>
            <a:r>
              <a:rPr sz="5000">
                <a:latin typeface="Times New Roman"/>
                <a:ea typeface="Times New Roman"/>
                <a:cs typeface="Times New Roman"/>
                <a:sym typeface="Times New Roman"/>
              </a:rPr>
              <a:t>Eating </a:t>
            </a:r>
            <a:r>
              <a:rPr sz="5000" u="sng">
                <a:latin typeface="Times New Roman"/>
                <a:ea typeface="Times New Roman"/>
                <a:cs typeface="Times New Roman"/>
                <a:sym typeface="Times New Roman"/>
              </a:rPr>
              <a:t>1 gram</a:t>
            </a:r>
            <a:r>
              <a:rPr sz="5000">
                <a:latin typeface="Times New Roman"/>
                <a:ea typeface="Times New Roman"/>
                <a:cs typeface="Times New Roman"/>
                <a:sym typeface="Times New Roman"/>
              </a:rPr>
              <a:t> of </a:t>
            </a:r>
            <a:r>
              <a:rPr sz="5000" b="1">
                <a:latin typeface="Times New Roman"/>
                <a:ea typeface="Times New Roman"/>
                <a:cs typeface="Times New Roman"/>
                <a:sym typeface="Times New Roman"/>
              </a:rPr>
              <a:t>carbohydrates</a:t>
            </a:r>
            <a:r>
              <a:rPr sz="5000">
                <a:latin typeface="Times New Roman"/>
                <a:ea typeface="Times New Roman"/>
                <a:cs typeface="Times New Roman"/>
                <a:sym typeface="Times New Roman"/>
              </a:rPr>
              <a:t> provides your body with </a:t>
            </a:r>
            <a:r>
              <a:rPr sz="5000" u="sng">
                <a:latin typeface="Times New Roman"/>
                <a:ea typeface="Times New Roman"/>
                <a:cs typeface="Times New Roman"/>
                <a:sym typeface="Times New Roman"/>
              </a:rPr>
              <a:t>4 Calories.</a:t>
            </a:r>
          </a:p>
        </p:txBody>
      </p:sp>
      <p:pic>
        <p:nvPicPr>
          <p:cNvPr id="68" name="image12.jpeg" descr="C:\Documents and Settings\LBERMAN\My Documents\My Pictures\pasta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43963" y="4172034"/>
            <a:ext cx="4316874" cy="552704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538302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800"/>
            </a:pPr>
            <a:r>
              <a:rPr sz="8000" dirty="0"/>
              <a:t>1. Monosaccharides</a:t>
            </a:r>
          </a:p>
        </p:txBody>
      </p:sp>
      <p:sp>
        <p:nvSpPr>
          <p:cNvPr id="277" name="Shape 277"/>
          <p:cNvSpPr>
            <a:spLocks noGrp="1"/>
          </p:cNvSpPr>
          <p:nvPr>
            <p:ph type="body" idx="1"/>
          </p:nvPr>
        </p:nvSpPr>
        <p:spPr>
          <a:xfrm>
            <a:off x="121369" y="2603500"/>
            <a:ext cx="12762062" cy="6286500"/>
          </a:xfrm>
          <a:prstGeom prst="rect">
            <a:avLst/>
          </a:prstGeom>
        </p:spPr>
        <p:txBody>
          <a:bodyPr/>
          <a:lstStyle/>
          <a:p>
            <a:pPr marL="1358194" indent="-1358194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5500" dirty="0"/>
              <a:t>“Simple Sugars”</a:t>
            </a:r>
          </a:p>
          <a:p>
            <a:pPr marL="1358194" indent="-1358194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5500" dirty="0"/>
              <a:t>Example: Gluc</a:t>
            </a:r>
            <a:r>
              <a:rPr sz="5500" b="1" dirty="0"/>
              <a:t>ose</a:t>
            </a:r>
            <a:endParaRPr sz="5500" dirty="0"/>
          </a:p>
          <a:p>
            <a:pPr marL="1358194" indent="-1358194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5500" dirty="0"/>
              <a:t>Sources: Fruit, Cookies, Candy, Honey</a:t>
            </a:r>
          </a:p>
          <a:p>
            <a:pPr marL="1358194" indent="-1358194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5500" dirty="0"/>
              <a:t>Sweet taste &amp; give IMMEDIATE energy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800"/>
            </a:pPr>
            <a:r>
              <a:rPr sz="8000"/>
              <a:t>2. Disaccharides</a:t>
            </a:r>
          </a:p>
        </p:txBody>
      </p:sp>
      <p:sp>
        <p:nvSpPr>
          <p:cNvPr id="281" name="Shape 281"/>
          <p:cNvSpPr>
            <a:spLocks noGrp="1"/>
          </p:cNvSpPr>
          <p:nvPr>
            <p:ph type="body" idx="1"/>
          </p:nvPr>
        </p:nvSpPr>
        <p:spPr>
          <a:xfrm>
            <a:off x="181628" y="1402043"/>
            <a:ext cx="12641544" cy="6949514"/>
          </a:xfrm>
          <a:prstGeom prst="rect">
            <a:avLst/>
          </a:prstGeom>
        </p:spPr>
        <p:txBody>
          <a:bodyPr/>
          <a:lstStyle/>
          <a:p>
            <a:pPr marL="1160636" indent="-1160636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700"/>
              <a:t>2 monosaccharides linked together</a:t>
            </a:r>
          </a:p>
          <a:p>
            <a:pPr marL="1160636" indent="-1160636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700"/>
              <a:t>Examples: sucrose (table sugar), lactose (milk), maltose (starch)</a:t>
            </a:r>
          </a:p>
          <a:p>
            <a:pPr marL="1160636" indent="-1160636"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700"/>
              <a:t>Sweet taste &amp; quick source of energy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800"/>
            </a:pPr>
            <a:r>
              <a:rPr sz="8000" dirty="0"/>
              <a:t>3. Polysaccharides</a:t>
            </a:r>
          </a:p>
        </p:txBody>
      </p:sp>
      <p:sp>
        <p:nvSpPr>
          <p:cNvPr id="285" name="Shape 285"/>
          <p:cNvSpPr>
            <a:spLocks noGrp="1"/>
          </p:cNvSpPr>
          <p:nvPr>
            <p:ph type="body" idx="1"/>
          </p:nvPr>
        </p:nvSpPr>
        <p:spPr>
          <a:xfrm>
            <a:off x="389162" y="2061632"/>
            <a:ext cx="12608969" cy="7088815"/>
          </a:xfrm>
          <a:prstGeom prst="rect">
            <a:avLst/>
          </a:prstGeom>
        </p:spPr>
        <p:txBody>
          <a:bodyPr/>
          <a:lstStyle/>
          <a:p>
            <a:pPr marL="955672" indent="-955672" defTabSz="525779">
              <a:spcBef>
                <a:spcPts val="37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 dirty="0"/>
              <a:t>Long carbohydrate chains</a:t>
            </a:r>
          </a:p>
          <a:p>
            <a:pPr marL="955672" indent="-955672" defTabSz="525779">
              <a:spcBef>
                <a:spcPts val="37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 dirty="0"/>
              <a:t>“Complex Carbohydrates”</a:t>
            </a:r>
          </a:p>
          <a:p>
            <a:pPr marL="955672" indent="-955672" defTabSz="525779">
              <a:spcBef>
                <a:spcPts val="37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 dirty="0"/>
              <a:t>Digestion takes longer &amp; sustained use of energy</a:t>
            </a:r>
          </a:p>
          <a:p>
            <a:pPr marL="955672" indent="-955672" defTabSz="525779">
              <a:spcBef>
                <a:spcPts val="37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 dirty="0"/>
              <a:t>Examples: Amylose (starch), Glycogen, Cellulose </a:t>
            </a:r>
          </a:p>
          <a:p>
            <a:pPr marL="955672" indent="-955672" defTabSz="525779">
              <a:spcBef>
                <a:spcPts val="37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4300" dirty="0"/>
              <a:t>Sources: bread, pasta, oatmeal, rice, broccoli, kidney beans, chick peas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203</Words>
  <Application>Microsoft Office PowerPoint</Application>
  <PresentationFormat>Custom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 Light</vt:lpstr>
      <vt:lpstr>Helvetica Neue</vt:lpstr>
      <vt:lpstr>Times New Roman</vt:lpstr>
      <vt:lpstr>White</vt:lpstr>
      <vt:lpstr>PowerPoint Presentation</vt:lpstr>
      <vt:lpstr>Announcements </vt:lpstr>
      <vt:lpstr>Macromolecules</vt:lpstr>
      <vt:lpstr>How do we measure energy from food?</vt:lpstr>
      <vt:lpstr>Carbohydrates ** Also called saccharides **</vt:lpstr>
      <vt:lpstr>Energy Gained From Carbohydrates</vt:lpstr>
      <vt:lpstr>1. Monosaccharides</vt:lpstr>
      <vt:lpstr>2. Disaccharides</vt:lpstr>
      <vt:lpstr>3. Polysaccharides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user</cp:lastModifiedBy>
  <cp:revision>7</cp:revision>
  <cp:lastPrinted>2016-10-31T12:23:34Z</cp:lastPrinted>
  <dcterms:modified xsi:type="dcterms:W3CDTF">2016-10-31T12:35:36Z</dcterms:modified>
</cp:coreProperties>
</file>